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8" r:id="rId5"/>
    <p:sldMasterId id="2147483769" r:id="rId6"/>
    <p:sldMasterId id="214748377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oboto Thin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Roboto Medium"/>
      <p:regular r:id="rId60"/>
      <p:bold r:id="rId61"/>
      <p:italic r:id="rId62"/>
      <p:boldItalic r:id="rId63"/>
    </p:embeddedFont>
    <p:embeddedFont>
      <p:font typeface="Amatic SC"/>
      <p:regular r:id="rId64"/>
      <p:bold r:id="rId65"/>
    </p:embeddedFont>
    <p:embeddedFont>
      <p:font typeface="Inconsolata"/>
      <p:regular r:id="rId66"/>
      <p:bold r:id="rId67"/>
    </p:embeddedFont>
    <p:embeddedFont>
      <p:font typeface="Roboto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B59C90A-D0B0-4A88-AC16-46BDE600B0D8}">
  <a:tblStyle styleId="{4B59C90A-D0B0-4A88-AC16-46BDE600B0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Light-boldItalic.fntdata"/><Relationship Id="rId70" Type="http://schemas.openxmlformats.org/officeDocument/2006/relationships/font" Target="fonts/RobotoLight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Medium-italic.fntdata"/><Relationship Id="rId61" Type="http://schemas.openxmlformats.org/officeDocument/2006/relationships/font" Target="fonts/RobotoMedium-bold.fntdata"/><Relationship Id="rId20" Type="http://schemas.openxmlformats.org/officeDocument/2006/relationships/slide" Target="slides/slide12.xml"/><Relationship Id="rId64" Type="http://schemas.openxmlformats.org/officeDocument/2006/relationships/font" Target="fonts/AmaticSC-regular.fntdata"/><Relationship Id="rId63" Type="http://schemas.openxmlformats.org/officeDocument/2006/relationships/font" Target="fonts/RobotoMedium-boldItalic.fntdata"/><Relationship Id="rId22" Type="http://schemas.openxmlformats.org/officeDocument/2006/relationships/slide" Target="slides/slide14.xml"/><Relationship Id="rId66" Type="http://schemas.openxmlformats.org/officeDocument/2006/relationships/font" Target="fonts/Inconsolata-regular.fntdata"/><Relationship Id="rId21" Type="http://schemas.openxmlformats.org/officeDocument/2006/relationships/slide" Target="slides/slide13.xml"/><Relationship Id="rId65" Type="http://schemas.openxmlformats.org/officeDocument/2006/relationships/font" Target="fonts/AmaticSC-bold.fntdata"/><Relationship Id="rId24" Type="http://schemas.openxmlformats.org/officeDocument/2006/relationships/slide" Target="slides/slide16.xml"/><Relationship Id="rId68" Type="http://schemas.openxmlformats.org/officeDocument/2006/relationships/font" Target="fonts/RobotoLight-regular.fntdata"/><Relationship Id="rId23" Type="http://schemas.openxmlformats.org/officeDocument/2006/relationships/slide" Target="slides/slide15.xml"/><Relationship Id="rId67" Type="http://schemas.openxmlformats.org/officeDocument/2006/relationships/font" Target="fonts/Inconsolata-bold.fntdata"/><Relationship Id="rId60" Type="http://schemas.openxmlformats.org/officeDocument/2006/relationships/font" Target="fonts/RobotoMedium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Light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obotoThin-bold.fntdata"/><Relationship Id="rId52" Type="http://schemas.openxmlformats.org/officeDocument/2006/relationships/font" Target="fonts/RobotoThin-regular.fntdata"/><Relationship Id="rId11" Type="http://schemas.openxmlformats.org/officeDocument/2006/relationships/slide" Target="slides/slide3.xml"/><Relationship Id="rId55" Type="http://schemas.openxmlformats.org/officeDocument/2006/relationships/font" Target="fonts/RobotoThin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Thin-italic.fntdata"/><Relationship Id="rId13" Type="http://schemas.openxmlformats.org/officeDocument/2006/relationships/slide" Target="slides/slide5.xml"/><Relationship Id="rId57" Type="http://schemas.openxmlformats.org/officeDocument/2006/relationships/font" Target="fonts/Roboto-bold.fntdata"/><Relationship Id="rId12" Type="http://schemas.openxmlformats.org/officeDocument/2006/relationships/slide" Target="slides/slide4.xml"/><Relationship Id="rId56" Type="http://schemas.openxmlformats.org/officeDocument/2006/relationships/font" Target="fonts/Roboto-regular.fntdata"/><Relationship Id="rId15" Type="http://schemas.openxmlformats.org/officeDocument/2006/relationships/slide" Target="slides/slide7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6181e3fc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6181e3fc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181e3fc3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6181e3fc3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6181e3fc3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6181e3fc3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605fb1b5c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605fb1b5c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6181e3fc3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6181e3fc3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605fb1b5c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605fb1b5c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hutterstock_46018207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shutterstock_107698130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181e3fc3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6181e3fc3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605fb1b5c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605fb1b5c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6181e3fc3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6181e3fc3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6188568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6188568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1885686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1885686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41c531a7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41c531a7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618856863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618856863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6181e3fc3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6181e3fc3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618856863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618856863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618856863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618856863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618856863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618856863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605fb1b5c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605fb1b5c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605fb1b5c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605fb1b5c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41c531a78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41c531a7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616e9af4b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616e9af4b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618856863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618856863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6181e3fc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6181e3fc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618856863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618856863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1c531a78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41c531a78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1c531a78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41c531a78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616e9af4be_5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616e9af4be_5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618856863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618856863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41c531a7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41c531a7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shutterstock_757928980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618856863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618856863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4c85ea18e0_0_20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g4c85ea18e0_0_20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618856863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618856863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618856863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618856863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6181e3fc3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6181e3fc3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406a798aef_2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g406a798aef_2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6188568637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6188568637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188568637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188568637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06a798aef_2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g406a798aef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607e9e3f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607e9e3f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shutterstock_94248952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6181e3fc3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6181e3fc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605fb1b5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605fb1b5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6181e3fc3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6181e3fc3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6181e3fc3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6181e3fc3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shutterstock_538046059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5.png"/><Relationship Id="rId3" Type="http://schemas.openxmlformats.org/officeDocument/2006/relationships/image" Target="../media/image152.png"/><Relationship Id="rId4" Type="http://schemas.openxmlformats.org/officeDocument/2006/relationships/image" Target="../media/image159.png"/><Relationship Id="rId5" Type="http://schemas.openxmlformats.org/officeDocument/2006/relationships/image" Target="../media/image154.png"/><Relationship Id="rId6" Type="http://schemas.openxmlformats.org/officeDocument/2006/relationships/image" Target="../media/image15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png"/><Relationship Id="rId3" Type="http://schemas.openxmlformats.org/officeDocument/2006/relationships/image" Target="../media/image175.png"/><Relationship Id="rId4" Type="http://schemas.openxmlformats.org/officeDocument/2006/relationships/image" Target="../media/image207.png"/><Relationship Id="rId5" Type="http://schemas.openxmlformats.org/officeDocument/2006/relationships/image" Target="../media/image15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6.png"/><Relationship Id="rId3" Type="http://schemas.openxmlformats.org/officeDocument/2006/relationships/image" Target="../media/image160.png"/><Relationship Id="rId4" Type="http://schemas.openxmlformats.org/officeDocument/2006/relationships/image" Target="../media/image174.png"/><Relationship Id="rId5" Type="http://schemas.openxmlformats.org/officeDocument/2006/relationships/image" Target="../media/image176.png"/><Relationship Id="rId6" Type="http://schemas.openxmlformats.org/officeDocument/2006/relationships/image" Target="../media/image163.png"/><Relationship Id="rId7" Type="http://schemas.openxmlformats.org/officeDocument/2006/relationships/image" Target="../media/image16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1.png"/><Relationship Id="rId3" Type="http://schemas.openxmlformats.org/officeDocument/2006/relationships/image" Target="../media/image167.png"/><Relationship Id="rId4" Type="http://schemas.openxmlformats.org/officeDocument/2006/relationships/image" Target="../media/image169.png"/><Relationship Id="rId5" Type="http://schemas.openxmlformats.org/officeDocument/2006/relationships/image" Target="../media/image164.png"/><Relationship Id="rId6" Type="http://schemas.openxmlformats.org/officeDocument/2006/relationships/image" Target="../media/image168.png"/><Relationship Id="rId7" Type="http://schemas.openxmlformats.org/officeDocument/2006/relationships/image" Target="../media/image17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8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3.png"/><Relationship Id="rId3" Type="http://schemas.openxmlformats.org/officeDocument/2006/relationships/image" Target="../media/image178.png"/><Relationship Id="rId4" Type="http://schemas.openxmlformats.org/officeDocument/2006/relationships/image" Target="../media/image177.png"/><Relationship Id="rId5" Type="http://schemas.openxmlformats.org/officeDocument/2006/relationships/image" Target="../media/image203.png"/><Relationship Id="rId6" Type="http://schemas.openxmlformats.org/officeDocument/2006/relationships/image" Target="../media/image179.png"/><Relationship Id="rId7" Type="http://schemas.openxmlformats.org/officeDocument/2006/relationships/image" Target="../media/image181.png"/><Relationship Id="rId8" Type="http://schemas.openxmlformats.org/officeDocument/2006/relationships/image" Target="../media/image18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6.png"/><Relationship Id="rId3" Type="http://schemas.openxmlformats.org/officeDocument/2006/relationships/image" Target="../media/image182.png"/><Relationship Id="rId4" Type="http://schemas.openxmlformats.org/officeDocument/2006/relationships/image" Target="../media/image184.png"/><Relationship Id="rId5" Type="http://schemas.openxmlformats.org/officeDocument/2006/relationships/image" Target="../media/image183.png"/><Relationship Id="rId6" Type="http://schemas.openxmlformats.org/officeDocument/2006/relationships/image" Target="../media/image188.png"/><Relationship Id="rId7" Type="http://schemas.openxmlformats.org/officeDocument/2006/relationships/image" Target="../media/image192.png"/><Relationship Id="rId8" Type="http://schemas.openxmlformats.org/officeDocument/2006/relationships/image" Target="../media/image18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png"/><Relationship Id="rId3" Type="http://schemas.openxmlformats.org/officeDocument/2006/relationships/image" Target="../media/image191.png"/><Relationship Id="rId4" Type="http://schemas.openxmlformats.org/officeDocument/2006/relationships/image" Target="../media/image193.png"/><Relationship Id="rId5" Type="http://schemas.openxmlformats.org/officeDocument/2006/relationships/image" Target="../media/image187.png"/><Relationship Id="rId6" Type="http://schemas.openxmlformats.org/officeDocument/2006/relationships/image" Target="../media/image19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5.png"/><Relationship Id="rId3" Type="http://schemas.openxmlformats.org/officeDocument/2006/relationships/image" Target="../media/image194.png"/><Relationship Id="rId4" Type="http://schemas.openxmlformats.org/officeDocument/2006/relationships/image" Target="../media/image197.png"/><Relationship Id="rId9" Type="http://schemas.openxmlformats.org/officeDocument/2006/relationships/image" Target="../media/image199.png"/><Relationship Id="rId5" Type="http://schemas.openxmlformats.org/officeDocument/2006/relationships/image" Target="../media/image196.png"/><Relationship Id="rId6" Type="http://schemas.openxmlformats.org/officeDocument/2006/relationships/image" Target="../media/image215.png"/><Relationship Id="rId7" Type="http://schemas.openxmlformats.org/officeDocument/2006/relationships/image" Target="../media/image200.png"/><Relationship Id="rId8" Type="http://schemas.openxmlformats.org/officeDocument/2006/relationships/image" Target="../media/image19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2.png"/><Relationship Id="rId3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5.png"/><Relationship Id="rId5" Type="http://schemas.openxmlformats.org/officeDocument/2006/relationships/image" Target="../media/image201.png"/><Relationship Id="rId6" Type="http://schemas.openxmlformats.org/officeDocument/2006/relationships/image" Target="../media/image209.png"/><Relationship Id="rId7" Type="http://schemas.openxmlformats.org/officeDocument/2006/relationships/image" Target="../media/image206.png"/><Relationship Id="rId8" Type="http://schemas.openxmlformats.org/officeDocument/2006/relationships/image" Target="../media/image208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6.png"/><Relationship Id="rId3" Type="http://schemas.openxmlformats.org/officeDocument/2006/relationships/image" Target="../media/image21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Relationship Id="rId3" Type="http://schemas.openxmlformats.org/officeDocument/2006/relationships/image" Target="../media/image21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4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45.png"/><Relationship Id="rId4" Type="http://schemas.openxmlformats.org/officeDocument/2006/relationships/image" Target="../media/image65.png"/><Relationship Id="rId5" Type="http://schemas.openxmlformats.org/officeDocument/2006/relationships/image" Target="../media/image5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66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60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1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8.png"/><Relationship Id="rId7" Type="http://schemas.openxmlformats.org/officeDocument/2006/relationships/image" Target="../media/image63.png"/><Relationship Id="rId8" Type="http://schemas.openxmlformats.org/officeDocument/2006/relationships/image" Target="../media/image7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99.png"/><Relationship Id="rId7" Type="http://schemas.openxmlformats.org/officeDocument/2006/relationships/image" Target="../media/image75.png"/><Relationship Id="rId8" Type="http://schemas.openxmlformats.org/officeDocument/2006/relationships/image" Target="../media/image8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80.png"/><Relationship Id="rId4" Type="http://schemas.openxmlformats.org/officeDocument/2006/relationships/image" Target="../media/image96.png"/><Relationship Id="rId5" Type="http://schemas.openxmlformats.org/officeDocument/2006/relationships/image" Target="../media/image79.png"/><Relationship Id="rId6" Type="http://schemas.openxmlformats.org/officeDocument/2006/relationships/image" Target="../media/image8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9" Type="http://schemas.openxmlformats.org/officeDocument/2006/relationships/image" Target="../media/image94.png"/><Relationship Id="rId5" Type="http://schemas.openxmlformats.org/officeDocument/2006/relationships/image" Target="../media/image88.png"/><Relationship Id="rId6" Type="http://schemas.openxmlformats.org/officeDocument/2006/relationships/image" Target="../media/image81.png"/><Relationship Id="rId7" Type="http://schemas.openxmlformats.org/officeDocument/2006/relationships/image" Target="../media/image98.png"/><Relationship Id="rId8" Type="http://schemas.openxmlformats.org/officeDocument/2006/relationships/image" Target="../media/image8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82.png"/><Relationship Id="rId4" Type="http://schemas.openxmlformats.org/officeDocument/2006/relationships/image" Target="../media/image95.png"/><Relationship Id="rId9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0.png"/><Relationship Id="rId7" Type="http://schemas.openxmlformats.org/officeDocument/2006/relationships/image" Target="../media/image97.png"/><Relationship Id="rId8" Type="http://schemas.openxmlformats.org/officeDocument/2006/relationships/image" Target="../media/image9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2.png"/><Relationship Id="rId3" Type="http://schemas.openxmlformats.org/officeDocument/2006/relationships/image" Target="../media/image10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Relationship Id="rId3" Type="http://schemas.openxmlformats.org/officeDocument/2006/relationships/image" Target="../media/image103.png"/><Relationship Id="rId4" Type="http://schemas.openxmlformats.org/officeDocument/2006/relationships/image" Target="../media/image10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Relationship Id="rId3" Type="http://schemas.openxmlformats.org/officeDocument/2006/relationships/image" Target="../media/image103.png"/><Relationship Id="rId4" Type="http://schemas.openxmlformats.org/officeDocument/2006/relationships/image" Target="../media/image11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Relationship Id="rId3" Type="http://schemas.openxmlformats.org/officeDocument/2006/relationships/image" Target="../media/image103.png"/><Relationship Id="rId4" Type="http://schemas.openxmlformats.org/officeDocument/2006/relationships/image" Target="../media/image1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Relationship Id="rId3" Type="http://schemas.openxmlformats.org/officeDocument/2006/relationships/image" Target="../media/image103.png"/><Relationship Id="rId4" Type="http://schemas.openxmlformats.org/officeDocument/2006/relationships/image" Target="../media/image11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Relationship Id="rId3" Type="http://schemas.openxmlformats.org/officeDocument/2006/relationships/image" Target="../media/image12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3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20.png"/><Relationship Id="rId4" Type="http://schemas.openxmlformats.org/officeDocument/2006/relationships/image" Target="../media/image14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50.png"/><Relationship Id="rId4" Type="http://schemas.openxmlformats.org/officeDocument/2006/relationships/image" Target="../media/image120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25.png"/><Relationship Id="rId4" Type="http://schemas.openxmlformats.org/officeDocument/2006/relationships/image" Target="../media/image13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29.png"/><Relationship Id="rId4" Type="http://schemas.openxmlformats.org/officeDocument/2006/relationships/image" Target="../media/image132.png"/><Relationship Id="rId5" Type="http://schemas.openxmlformats.org/officeDocument/2006/relationships/image" Target="../media/image13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5.png"/><Relationship Id="rId3" Type="http://schemas.openxmlformats.org/officeDocument/2006/relationships/image" Target="../media/image138.png"/><Relationship Id="rId4" Type="http://schemas.openxmlformats.org/officeDocument/2006/relationships/image" Target="../media/image137.png"/><Relationship Id="rId5" Type="http://schemas.openxmlformats.org/officeDocument/2006/relationships/image" Target="../media/image14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png"/><Relationship Id="rId3" Type="http://schemas.openxmlformats.org/officeDocument/2006/relationships/image" Target="../media/image212.png"/><Relationship Id="rId4" Type="http://schemas.openxmlformats.org/officeDocument/2006/relationships/image" Target="../media/image139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png"/><Relationship Id="rId3" Type="http://schemas.openxmlformats.org/officeDocument/2006/relationships/image" Target="../media/image146.png"/><Relationship Id="rId4" Type="http://schemas.openxmlformats.org/officeDocument/2006/relationships/image" Target="../media/image139.png"/><Relationship Id="rId5" Type="http://schemas.openxmlformats.org/officeDocument/2006/relationships/image" Target="../media/image147.png"/><Relationship Id="rId6" Type="http://schemas.openxmlformats.org/officeDocument/2006/relationships/image" Target="../media/image14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9.png"/><Relationship Id="rId3" Type="http://schemas.openxmlformats.org/officeDocument/2006/relationships/image" Target="../media/image142.png"/><Relationship Id="rId4" Type="http://schemas.openxmlformats.org/officeDocument/2006/relationships/image" Target="../media/image156.png"/><Relationship Id="rId5" Type="http://schemas.openxmlformats.org/officeDocument/2006/relationships/image" Target="../media/image15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9" name="Google Shape;1669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10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0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10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9" name="Google Shape;1679;p10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0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2" name="Google Shape;1682;p10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10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103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0" name="Google Shape;1690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1" name="Google Shape;1691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2" name="Google Shape;1692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3" name="Google Shape;169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4" name="Google Shape;1694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Google Shape;1695;p10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0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10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10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10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6" name="Google Shape;1706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10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10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6" name="Google Shape;1716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7" name="Google Shape;1717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8" name="Google Shape;1718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9" name="Google Shape;1719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9" name="Google Shape;1729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1" name="Google Shape;173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1" name="Google Shape;1741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2" name="Google Shape;1742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3" name="Google Shape;174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4" name="Google Shape;174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4" name="Google Shape;1754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6" name="Google Shape;1756;p10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0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106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6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6" name="Google Shape;176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7" name="Google Shape;1767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8" name="Google Shape;1768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9" name="Google Shape;1769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0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10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10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10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10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1" name="Google Shape;1781;p10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7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7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07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7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7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1" name="Google Shape;1791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2" name="Google Shape;1792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3" name="Google Shape;1793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4" name="Google Shape;1794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0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0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0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0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8" name="Google Shape;180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8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9" name="Google Shape;1819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0" name="Google Shape;1820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1" name="Google Shape;1821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2" name="Google Shape;1822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6" name="Google Shape;1826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0" name="Google Shape;1830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6" name="Google Shape;1836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7" name="Google Shape;1847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8" name="Google Shape;1848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9" name="Google Shape;1849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0" name="Google Shape;1850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4" name="Google Shape;1864;p11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0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0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5" name="Google Shape;187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7" name="Google Shape;187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8" name="Google Shape;1878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0" name="Google Shape;1880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1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2" name="Google Shape;1882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1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1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1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2" name="Google Shape;1892;p11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1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11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1" name="Google Shape;1901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2" name="Google Shape;1902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3" name="Google Shape;1903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4" name="Google Shape;1904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5" name="Google Shape;1905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1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1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1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1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6" name="Google Shape;1916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1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1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0" name="Google Shape;1920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2" name="Google Shape;1922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2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2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3" name="Google Shape;1933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4" name="Google Shape;1934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5" name="Google Shape;1935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6" name="Google Shape;1936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9" name="Google Shape;1939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7" name="Google Shape;1947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9" name="Google Shape;1949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3" name="Google Shape;1953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4" name="Google Shape;1964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5" name="Google Shape;1965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6" name="Google Shape;1966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7" name="Google Shape;1967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4" name="Google Shape;1974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0" name="Google Shape;1980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4" name="Google Shape;1984;p11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14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14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14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5" name="Google Shape;1995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6" name="Google Shape;1996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7" name="Google Shape;1997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8" name="Google Shape;1998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9" name="Google Shape;1999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1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1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1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5" name="Google Shape;2005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1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1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1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1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1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5" name="Google Shape;2015;p11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15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" name="Google Shape;2024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16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6" name="Google Shape;2026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7" name="Google Shape;2027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28" name="Google Shape;202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116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30" name="Google Shape;2030;p116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4" name="Google Shape;2034;p1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5" name="Google Shape;2035;p117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9" name="Google Shape;2039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18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1" name="Google Shape;2041;p118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4" name="Google Shape;2044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19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6" name="Google Shape;2046;p119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120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20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1" name="Google Shape;2051;p120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2" name="Google Shape;2052;p120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20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21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7" name="Google Shape;2057;p121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8" name="Google Shape;2058;p121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21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21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122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Google Shape;2065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23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6. Time to Code">
  <p:cSld name="CUSTOM_5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7. The End">
  <p:cSld name="CUSTOM_6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1" name="Google Shape;1041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3" name="Google Shape;1043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4" name="Google Shape;10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8" name="Google Shape;10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3" name="Google Shape;10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4" name="Google Shape;1054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6" name="Google Shape;1056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7" name="Google Shape;10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3" name="Google Shape;10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4" name="Google Shape;1064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5" name="Google Shape;1065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1" name="Google Shape;1071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3" name="Google Shape;107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6" name="Google Shape;1076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7" name="Google Shape;1077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8" name="Google Shape;1078;p7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7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4" name="Google Shape;1094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5" name="Google Shape;1095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7" name="Google Shape;1097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7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1" name="Google Shape;1101;p7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2" name="Google Shape;1102;p7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3" name="Google Shape;1103;p7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4" name="Google Shape;1104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5" name="Google Shape;110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7" name="Google Shape;1107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7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7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1" name="Google Shape;1111;p7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9" name="Google Shape;1119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0" name="Google Shape;112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1" name="Google Shape;112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8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8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8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7" name="Google Shape;1137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8" name="Google Shape;1138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8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41" name="Google Shape;1141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8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3" name="Google Shape;1143;p8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8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8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1" name="Google Shape;1151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3" name="Google Shape;115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7" name="Google Shape;115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8" name="Google Shape;1158;p8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8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0" name="Google Shape;1160;p8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1" name="Google Shape;116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2" name="Google Shape;1162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3" name="Google Shape;116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7" name="Google Shape;1167;p8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9" name="Google Shape;116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2" name="Google Shape;1172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4" name="Google Shape;1174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7" name="Google Shape;117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8" name="Google Shape;117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9" name="Google Shape;1179;p8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1" name="Google Shape;1181;p8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2" name="Google Shape;1182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9" name="Google Shape;118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1" name="Google Shape;119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3" name="Google Shape;1193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4" name="Google Shape;119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7" name="Google Shape;119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0" name="Google Shape;120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3" name="Google Shape;1203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5" name="Google Shape;1205;p8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6" name="Google Shape;1206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0" name="Google Shape;1210;p8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8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6" name="Google Shape;121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8" name="Google Shape;1218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9" name="Google Shape;1219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0" name="Google Shape;1220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1" name="Google Shape;1221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4" name="Google Shape;1224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7" name="Google Shape;122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9" name="Google Shape;1229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0" name="Google Shape;123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1" name="Google Shape;123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2" name="Google Shape;1232;p8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3" name="Google Shape;1233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7" name="Google Shape;1237;p8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8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9" name="Google Shape;1239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0" name="Google Shape;124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7" name="Google Shape;1247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8" name="Google Shape;12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0" name="Google Shape;125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52" name="Google Shape;1252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3" name="Google Shape;125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8" name="Google Shape;125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2" name="Google Shape;126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" name="Google Shape;1265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6" name="Google Shape;126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0" name="Google Shape;127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1" name="Google Shape;127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" name="Google Shape;1272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4" name="Google Shape;127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8" name="Google Shape;1278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9" name="Google Shape;1279;p8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0" name="Google Shape;1280;p8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5" name="Google Shape;1285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6" name="Google Shape;1286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7" name="Google Shape;128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9" name="Google Shape;1289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0" name="Google Shape;1290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" name="Google Shape;1292;p89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3" name="Google Shape;1293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9" name="Google Shape;129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" name="Google Shape;1301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2" name="Google Shape;1302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3" name="Google Shape;130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5" name="Google Shape;1305;p8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6" name="Google Shape;1306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7" name="Google Shape;130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9" name="Google Shape;1309;p8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1" name="Google Shape;131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89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4" name="Google Shape;1314;p89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5" name="Google Shape;1315;p8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89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0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2" name="Google Shape;132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4" name="Google Shape;1324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6" name="Google Shape;1326;p90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90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0" name="Google Shape;1330;p90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1" name="Google Shape;1331;p90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32" name="Google Shape;133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3" name="Google Shape;133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90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0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90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7" name="Google Shape;133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8" name="Google Shape;133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90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90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90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42" name="Google Shape;134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3" name="Google Shape;134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90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90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90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7" name="Google Shape;134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90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0" name="Google Shape;1350;p90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90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52" name="Google Shape;135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90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90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90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7" name="Google Shape;135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90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3" name="Google Shape;1363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5" name="Google Shape;1365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9" name="Google Shape;136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9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2" name="Google Shape;1372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4" name="Google Shape;137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9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9" name="Google Shape;137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9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4" name="Google Shape;138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9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9" name="Google Shape;138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0" name="Google Shape;139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9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4" name="Google Shape;139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9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9" name="Google Shape;139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9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4" name="Google Shape;140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9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9" name="Google Shape;1409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0" name="Google Shape;141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2" name="Google Shape;141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4" name="Google Shape;1414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6" name="Google Shape;141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9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9" name="Google Shape;1419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21" name="Google Shape;142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9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4" name="Google Shape;1424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6" name="Google Shape;142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9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9" name="Google Shape;1429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31" name="Google Shape;143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3" name="Google Shape;1433;p9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5" name="Google Shape;1435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6" name="Google Shape;143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7" name="Google Shape;143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92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41" name="Google Shape;144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2" name="Google Shape;144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92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4" name="Google Shape;1444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5" name="Google Shape;1445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6" name="Google Shape;144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7" name="Google Shape;144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92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9" name="Google Shape;1449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0" name="Google Shape;1450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51" name="Google Shape;145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2" name="Google Shape;145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92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7" name="Google Shape;145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9" name="Google Shape;145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1" name="Google Shape;1461;p9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62" name="Google Shape;1462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3" name="Google Shape;1463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4" name="Google Shape;1464;p9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93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6" name="Google Shape;1466;p93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7" name="Google Shape;1467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8" name="Google Shape;1468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9" name="Google Shape;1469;p93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93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1" name="Google Shape;1471;p9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72" name="Google Shape;1472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3" name="Google Shape;1473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4" name="Google Shape;1474;p9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93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94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5" name="Google Shape;1485;p94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6" name="Google Shape;1486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7" name="Google Shape;1487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94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9" name="Google Shape;1489;p94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0" name="Google Shape;1490;p94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1" name="Google Shape;1491;p94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92" name="Google Shape;1492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3" name="Google Shape;1493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4" name="Google Shape;1494;p94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94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9" name="Google Shape;149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0" name="Google Shape;1500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1" name="Google Shape;1501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95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4" name="Google Shape;1504;p95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5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95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95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5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9" name="Google Shape;1509;p95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0" name="Google Shape;1510;p95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5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95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95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5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5" name="Google Shape;1515;p95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6" name="Google Shape;1516;p95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95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95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5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95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1" name="Google Shape;1521;p95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2" name="Google Shape;1522;p95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6" name="Google Shape;1526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7" name="Google Shape;1527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8" name="Google Shape;1528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9" name="Google Shape;152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0" name="Google Shape;1530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9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9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9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9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8" name="Google Shape;153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9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9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6" name="Google Shape;154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8" name="Google Shape;154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7" name="Google Shape;155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9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9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4" name="Google Shape;1564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5" name="Google Shape;1565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6" name="Google Shape;1566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7" name="Google Shape;1567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6" name="Google Shape;1576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9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9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9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4" name="Google Shape;158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5" name="Google Shape;1585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6" name="Google Shape;158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7" name="Google Shape;1587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9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9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5" name="Google Shape;1595;p9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9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3" name="Google Shape;1603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10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10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10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0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6" name="Google Shape;1616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0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0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0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5" name="Google Shape;1625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8" name="Google Shape;1638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10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101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10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7" name="Google Shape;1647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0" name="Google Shape;1660;p10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0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10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0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56" Type="http://schemas.openxmlformats.org/officeDocument/2006/relationships/theme" Target="../theme/theme4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2.xml"/><Relationship Id="rId45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114.xml"/><Relationship Id="rId47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95.xml"/><Relationship Id="rId51" Type="http://schemas.openxmlformats.org/officeDocument/2006/relationships/slideLayout" Target="../slideLayouts/slideLayout117.xml"/><Relationship Id="rId50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19.xml"/><Relationship Id="rId52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77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  <p:sldLayoutId id="2147483766" r:id="rId53"/>
    <p:sldLayoutId id="2147483767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0.png"/><Relationship Id="rId4" Type="http://schemas.openxmlformats.org/officeDocument/2006/relationships/hyperlink" Target="https://en.wikipedia.org/wiki/Minimum_viable_product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help.github.com/en/articles/about-issues" TargetMode="External"/><Relationship Id="rId4" Type="http://schemas.openxmlformats.org/officeDocument/2006/relationships/image" Target="../media/image2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1.png"/><Relationship Id="rId4" Type="http://schemas.openxmlformats.org/officeDocument/2006/relationships/image" Target="../media/image226.png"/><Relationship Id="rId5" Type="http://schemas.openxmlformats.org/officeDocument/2006/relationships/image" Target="../media/image2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public-apis/public-api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Project_management" TargetMode="External"/><Relationship Id="rId4" Type="http://schemas.openxmlformats.org/officeDocument/2006/relationships/hyperlink" Target="https://en.wikipedia.org/wiki/Work_(project_management)" TargetMode="External"/><Relationship Id="rId5" Type="http://schemas.openxmlformats.org/officeDocument/2006/relationships/hyperlink" Target="https://en.wikipedia.org/wiki/Project_team" TargetMode="External"/><Relationship Id="rId6" Type="http://schemas.openxmlformats.org/officeDocument/2006/relationships/image" Target="../media/image2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ictionary.com/browse/agil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Software_development" TargetMode="External"/><Relationship Id="rId4" Type="http://schemas.openxmlformats.org/officeDocument/2006/relationships/hyperlink" Target="https://en.wikipedia.org/wiki/Agile_software_development" TargetMode="External"/><Relationship Id="rId5" Type="http://schemas.openxmlformats.org/officeDocument/2006/relationships/image" Target="../media/image2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Lesson 7.1</a:t>
            </a:r>
            <a:endParaRPr/>
          </a:p>
        </p:txBody>
      </p:sp>
      <p:sp>
        <p:nvSpPr>
          <p:cNvPr id="2072" name="Google Shape;2072;p12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2073" name="Google Shape;2073;p12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3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Teams deliver value to their customers faster by working incrementally rather than working towards a big launch. </a:t>
            </a:r>
            <a:endParaRPr/>
          </a:p>
        </p:txBody>
      </p:sp>
      <p:sp>
        <p:nvSpPr>
          <p:cNvPr id="2155" name="Google Shape;2155;p13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Deliver Value</a:t>
            </a:r>
            <a:endParaRPr b="1" sz="1800"/>
          </a:p>
        </p:txBody>
      </p:sp>
      <p:sp>
        <p:nvSpPr>
          <p:cNvPr id="2156" name="Google Shape;2156;p13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Teams improve and respond to change by continuously evaluating project plans, requirements and user needs. </a:t>
            </a:r>
            <a:endParaRPr/>
          </a:p>
        </p:txBody>
      </p:sp>
      <p:sp>
        <p:nvSpPr>
          <p:cNvPr id="2157" name="Google Shape;2157;p13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</a:t>
            </a:r>
            <a:r>
              <a:rPr b="1" lang="en" sz="1800">
                <a:solidFill>
                  <a:schemeClr val="dk1"/>
                </a:solidFill>
              </a:rPr>
              <a:t>espond to Change </a:t>
            </a:r>
            <a:endParaRPr b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34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iterative development?</a:t>
            </a:r>
            <a:endParaRPr/>
          </a:p>
        </p:txBody>
      </p:sp>
      <p:sp>
        <p:nvSpPr>
          <p:cNvPr id="2163" name="Google Shape;2163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4" name="Google Shape;2164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and Incremental Development</a:t>
            </a:r>
            <a:endParaRPr/>
          </a:p>
        </p:txBody>
      </p:sp>
      <p:sp>
        <p:nvSpPr>
          <p:cNvPr id="2170" name="Google Shape;2170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software is the primary measure of progress</a:t>
            </a:r>
            <a:endParaRPr/>
          </a:p>
        </p:txBody>
      </p:sp>
      <p:sp>
        <p:nvSpPr>
          <p:cNvPr id="2171" name="Google Shape;2171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2" name="Google Shape;217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2" y="1143751"/>
            <a:ext cx="6324575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36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MVP?</a:t>
            </a:r>
            <a:endParaRPr/>
          </a:p>
        </p:txBody>
      </p:sp>
      <p:sp>
        <p:nvSpPr>
          <p:cNvPr id="2178" name="Google Shape;2178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9" name="Google Shape;217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50" y="1753675"/>
            <a:ext cx="4416051" cy="3107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186" name="Google Shape;2186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product with just enough features to satisfy early customers and provide feedback for future product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Minimum Viable Product:                                     Product Vision:</a:t>
            </a:r>
            <a:endParaRPr b="1"/>
          </a:p>
        </p:txBody>
      </p:sp>
      <p:sp>
        <p:nvSpPr>
          <p:cNvPr id="2187" name="Google Shape;2187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/>
          </a:p>
        </p:txBody>
      </p:sp>
      <p:pic>
        <p:nvPicPr>
          <p:cNvPr id="2188" name="Google Shape;218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1459825"/>
            <a:ext cx="827450" cy="34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" y="2178600"/>
            <a:ext cx="3371401" cy="24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38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our MVP?</a:t>
            </a:r>
            <a:endParaRPr/>
          </a:p>
        </p:txBody>
      </p:sp>
      <p:sp>
        <p:nvSpPr>
          <p:cNvPr id="2195" name="Google Shape;2195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6" name="Google Shape;2196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 Minimum Viable Product</a:t>
            </a:r>
            <a:endParaRPr/>
          </a:p>
        </p:txBody>
      </p:sp>
      <p:sp>
        <p:nvSpPr>
          <p:cNvPr id="2202" name="Google Shape;2202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Questions!</a:t>
            </a:r>
            <a:endParaRPr/>
          </a:p>
        </p:txBody>
      </p:sp>
      <p:sp>
        <p:nvSpPr>
          <p:cNvPr id="2203" name="Google Shape;2203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3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39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Who is your audience?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6" name="Google Shape;2206;p13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3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39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the problem that the product will address?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39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does the product solve that problem?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0" name="Google Shape;2210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3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40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2218" name="Google Shape;2218;p1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9" name="Google Shape;221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25" name="Google Shape;2225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41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7" name="Google Shape;2227;p141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41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9" name="Google Shape;2229;p141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41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1" name="Google Shape;2231;p141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2" name="Google Shape;2232;p141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3" name="Google Shape;2233;p141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41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5" name="Google Shape;2235;p141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6" name="Google Shape;2236;p141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41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8" name="Google Shape;2238;p141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41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0" name="Google Shape;2240;p141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141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2" name="Google Shape;2242;p141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41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4" name="Google Shape;2244;p141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5" name="Google Shape;2245;p141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41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7" name="Google Shape;2247;p141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41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9" name="Google Shape;2249;p141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41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51" name="Google Shape;2251;p141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41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58" name="Google Shape;2258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42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0" name="Google Shape;2260;p142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142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2" name="Google Shape;2262;p142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42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142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142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6" name="Google Shape;2266;p142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42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8" name="Google Shape;2268;p142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9" name="Google Shape;2269;p142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42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1" name="Google Shape;2271;p142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42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3" name="Google Shape;2273;p142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42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5" name="Google Shape;2275;p142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42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42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8" name="Google Shape;2278;p142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42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0" name="Google Shape;2280;p142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42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142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142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4" name="Google Shape;2284;p142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42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5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project?</a:t>
            </a:r>
            <a:endParaRPr/>
          </a:p>
        </p:txBody>
      </p:sp>
      <p:sp>
        <p:nvSpPr>
          <p:cNvPr id="2079" name="Google Shape;2079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0" name="Google Shape;208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91" name="Google Shape;2291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143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3" name="Google Shape;2293;p143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43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5" name="Google Shape;2295;p143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43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7" name="Google Shape;2297;p143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143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9" name="Google Shape;2299;p143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3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marketing analyst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1" name="Google Shape;2301;p143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2" name="Google Shape;2302;p143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3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4" name="Google Shape;2304;p143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43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143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143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8" name="Google Shape;2308;p143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43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WANT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see referral traffic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43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1" name="Google Shape;2311;p143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43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3" name="Google Shape;2313;p143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43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5" name="Google Shape;2315;p143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6" name="Google Shape;2316;p143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7" name="Google Shape;2317;p143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43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THAT I can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convert more leads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44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acceptance criteria?</a:t>
            </a:r>
            <a:endParaRPr/>
          </a:p>
        </p:txBody>
      </p:sp>
      <p:sp>
        <p:nvSpPr>
          <p:cNvPr id="2324" name="Google Shape;2324;p1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5" name="Google Shape;2325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2331" name="Google Shape;2331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45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3" name="Google Shape;2333;p145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45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5" name="Google Shape;2335;p145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45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GIVEN I am an authenticated user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145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145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9" name="Google Shape;2339;p145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45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1" name="Google Shape;2341;p145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145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WHEN I request a range of referral traffic  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3" name="Google Shape;2343;p145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145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7" name="Google Shape;2347;p145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145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THEN a chart is generated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9" name="Google Shape;2349;p145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Acceptance Criteria</a:t>
            </a:r>
            <a:endParaRPr/>
          </a:p>
        </p:txBody>
      </p:sp>
      <p:sp>
        <p:nvSpPr>
          <p:cNvPr id="2355" name="Google Shape;2355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46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7" name="Google Shape;2357;p146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146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9" name="Google Shape;2359;p146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46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I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am an authenticated user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1" name="Google Shape;2361;p146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146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3" name="Google Shape;2363;p146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46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5" name="Google Shape;2365;p146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46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WHEN I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request a range of referral traffic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7" name="Google Shape;2367;p146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8" name="Google Shape;2368;p146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9" name="Google Shape;2369;p146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46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71" name="Google Shape;2371;p146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46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chart is generated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3" name="Google Shape;2373;p146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Issue?</a:t>
            </a:r>
            <a:endParaRPr/>
          </a:p>
        </p:txBody>
      </p:sp>
      <p:sp>
        <p:nvSpPr>
          <p:cNvPr id="2379" name="Google Shape;2379;p14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0" name="Google Shape;2380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386" name="Google Shape;2386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issues to track ideas, enhancements, tasks, or bugs for work on GitHub.</a:t>
            </a:r>
            <a:endParaRPr/>
          </a:p>
        </p:txBody>
      </p:sp>
      <p:sp>
        <p:nvSpPr>
          <p:cNvPr id="2387" name="Google Shape;2387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help.github.com</a:t>
            </a:r>
            <a:endParaRPr/>
          </a:p>
        </p:txBody>
      </p:sp>
      <p:pic>
        <p:nvPicPr>
          <p:cNvPr id="2388" name="Google Shape;238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92" y="1193175"/>
            <a:ext cx="5931617" cy="35710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4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5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2400" name="Google Shape;2400;p1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5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help provide context for a development team and their efforts moving forward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7" name="Google Shape;2407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Student</a:t>
            </a:r>
            <a:r>
              <a:rPr lang="en">
                <a:solidFill>
                  <a:schemeClr val="dk1"/>
                </a:solidFill>
              </a:rPr>
              <a:t>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5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5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51"/>
          <p:cNvSpPr txBox="1"/>
          <p:nvPr>
            <p:ph idx="1" type="subTitle"/>
          </p:nvPr>
        </p:nvSpPr>
        <p:spPr>
          <a:xfrm>
            <a:off x="-1232900" y="669338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 markdown file or on a pen and piece of paper, create a user story for a mock persona using one of the following prompts: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51"/>
          <p:cNvSpPr/>
          <p:nvPr/>
        </p:nvSpPr>
        <p:spPr>
          <a:xfrm>
            <a:off x="1346400" y="13927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2" name="Google Shape;2412;p151"/>
          <p:cNvGrpSpPr/>
          <p:nvPr/>
        </p:nvGrpSpPr>
        <p:grpSpPr>
          <a:xfrm>
            <a:off x="451050" y="1392688"/>
            <a:ext cx="776889" cy="621300"/>
            <a:chOff x="457200" y="1378813"/>
            <a:chExt cx="776889" cy="621300"/>
          </a:xfrm>
        </p:grpSpPr>
        <p:sp>
          <p:nvSpPr>
            <p:cNvPr id="2413" name="Google Shape;2413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4" name="Google Shape;2414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5" name="Google Shape;2415;p151"/>
          <p:cNvGrpSpPr/>
          <p:nvPr/>
        </p:nvGrpSpPr>
        <p:grpSpPr>
          <a:xfrm>
            <a:off x="451050" y="2166400"/>
            <a:ext cx="776889" cy="621300"/>
            <a:chOff x="457200" y="1378813"/>
            <a:chExt cx="776889" cy="621300"/>
          </a:xfrm>
        </p:grpSpPr>
        <p:sp>
          <p:nvSpPr>
            <p:cNvPr id="2416" name="Google Shape;2416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7" name="Google Shape;2417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8" name="Google Shape;2418;p151"/>
          <p:cNvGrpSpPr/>
          <p:nvPr/>
        </p:nvGrpSpPr>
        <p:grpSpPr>
          <a:xfrm>
            <a:off x="451050" y="2935325"/>
            <a:ext cx="776889" cy="621300"/>
            <a:chOff x="457200" y="1378813"/>
            <a:chExt cx="776889" cy="621300"/>
          </a:xfrm>
        </p:grpSpPr>
        <p:sp>
          <p:nvSpPr>
            <p:cNvPr id="2419" name="Google Shape;2419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0" name="Google Shape;2420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1" name="Google Shape;2421;p151"/>
          <p:cNvSpPr txBox="1"/>
          <p:nvPr>
            <p:ph idx="2" type="subTitle"/>
          </p:nvPr>
        </p:nvSpPr>
        <p:spPr>
          <a:xfrm>
            <a:off x="-18450" y="141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web application that keeps track of a company’s payroll.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2" name="Google Shape;2422;p151"/>
          <p:cNvSpPr/>
          <p:nvPr/>
        </p:nvSpPr>
        <p:spPr>
          <a:xfrm>
            <a:off x="1346400" y="216881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51"/>
          <p:cNvSpPr/>
          <p:nvPr/>
        </p:nvSpPr>
        <p:spPr>
          <a:xfrm>
            <a:off x="1346400" y="29353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151"/>
          <p:cNvSpPr txBox="1"/>
          <p:nvPr>
            <p:ph idx="3" type="subTitle"/>
          </p:nvPr>
        </p:nvSpPr>
        <p:spPr>
          <a:xfrm>
            <a:off x="-18450" y="21712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mobile application that finds nearby restaurants.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5" name="Google Shape;2425;p151"/>
          <p:cNvSpPr txBox="1"/>
          <p:nvPr>
            <p:ph idx="4" type="subTitle"/>
          </p:nvPr>
        </p:nvSpPr>
        <p:spPr>
          <a:xfrm>
            <a:off x="-6150" y="29377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reminder app that keeps track of important tasks.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52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kanban?</a:t>
            </a:r>
            <a:endParaRPr/>
          </a:p>
        </p:txBody>
      </p:sp>
      <p:sp>
        <p:nvSpPr>
          <p:cNvPr id="2431" name="Google Shape;2431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2" name="Google Shape;2432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26"/>
          <p:cNvSpPr txBox="1"/>
          <p:nvPr>
            <p:ph type="title"/>
          </p:nvPr>
        </p:nvSpPr>
        <p:spPr>
          <a:xfrm>
            <a:off x="1858275" y="1495650"/>
            <a:ext cx="6666000" cy="29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oboto"/>
                <a:ea typeface="Roboto"/>
                <a:cs typeface="Roboto"/>
                <a:sym typeface="Roboto"/>
              </a:rPr>
              <a:t>Project: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Any undertaking, carried out individually or collaboratively and possibly involving research or design, that is carefully planned (usually by a project team) to achieve a particular aim.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6" name="Google Shape;2086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7" name="Google Shape;208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1621500"/>
            <a:ext cx="783949" cy="1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sp>
        <p:nvSpPr>
          <p:cNvPr id="2438" name="Google Shape;2438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is a project management tool that visualizes work through cards representing User Stories or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their simplest form, Kanban boards are broken into three columns:</a:t>
            </a:r>
            <a:endParaRPr/>
          </a:p>
        </p:txBody>
      </p:sp>
      <p:graphicFrame>
        <p:nvGraphicFramePr>
          <p:cNvPr id="2440" name="Google Shape;2440;p153"/>
          <p:cNvGraphicFramePr/>
          <p:nvPr/>
        </p:nvGraphicFramePr>
        <p:xfrm>
          <a:off x="485075" y="193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{4B59C90A-D0B0-4A88-AC16-46BDE600B0D8}</a:tableStyleId>
              </a:tblPr>
              <a:tblGrid>
                <a:gridCol w="2770200"/>
                <a:gridCol w="2770200"/>
                <a:gridCol w="2770200"/>
              </a:tblGrid>
              <a:tr h="45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Do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Progress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Done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17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41" name="Google Shape;244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2770025"/>
            <a:ext cx="984301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17679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53"/>
          <p:cNvPicPr preferRelativeResize="0"/>
          <p:nvPr/>
        </p:nvPicPr>
        <p:blipFill rotWithShape="1">
          <a:blip r:embed="rId5">
            <a:alphaModFix/>
          </a:blip>
          <a:srcRect b="2262" l="0" r="0" t="2253"/>
          <a:stretch/>
        </p:blipFill>
        <p:spPr>
          <a:xfrm>
            <a:off x="1238675" y="32387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4870950" y="2675550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38461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53"/>
          <p:cNvPicPr preferRelativeResize="0"/>
          <p:nvPr/>
        </p:nvPicPr>
        <p:blipFill rotWithShape="1">
          <a:blip r:embed="rId5">
            <a:alphaModFix/>
          </a:blip>
          <a:srcRect b="2262" l="0" r="0" t="2253"/>
          <a:stretch/>
        </p:blipFill>
        <p:spPr>
          <a:xfrm>
            <a:off x="7555250" y="26755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75" y="2675550"/>
            <a:ext cx="984301" cy="9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/>
          <p:nvPr/>
        </p:nvSpPr>
        <p:spPr>
          <a:xfrm>
            <a:off x="465575" y="4333575"/>
            <a:ext cx="8349600" cy="4266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Cards begin in the To Do column and are moved from left to right as work is started and completed.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5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460" name="Google Shape;2460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15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Kanban boards help developers visualize work and keep track of the status of issues.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5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5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56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0" name="Google Shape;2470;p156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471" name="Google Shape;2471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3" name="Google Shape;2473;p156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474" name="Google Shape;2474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5" name="Google Shape;2475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6" name="Google Shape;2476;p156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2477" name="Google Shape;2477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8" name="Google Shape;2478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9" name="Google Shape;2479;p156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2480" name="Google Shape;2480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2" name="Google Shape;2482;p156"/>
          <p:cNvSpPr txBox="1"/>
          <p:nvPr/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Github.com and create a repository. </a:t>
            </a:r>
            <a:endParaRPr/>
          </a:p>
        </p:txBody>
      </p:sp>
      <p:sp>
        <p:nvSpPr>
          <p:cNvPr id="2483" name="Google Shape;2483;p15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156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56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56"/>
          <p:cNvSpPr txBox="1"/>
          <p:nvPr/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Use the “Projects” tab to create a new project for your repository. </a:t>
            </a:r>
            <a:endParaRPr/>
          </a:p>
        </p:txBody>
      </p:sp>
      <p:sp>
        <p:nvSpPr>
          <p:cNvPr id="2487" name="Google Shape;2487;p156"/>
          <p:cNvSpPr txBox="1"/>
          <p:nvPr/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card called “Create landing page” and move it from the “To do” column to “In progress”.</a:t>
            </a:r>
            <a:endParaRPr/>
          </a:p>
        </p:txBody>
      </p:sp>
      <p:sp>
        <p:nvSpPr>
          <p:cNvPr id="2488" name="Google Shape;2488;p156"/>
          <p:cNvSpPr txBox="1"/>
          <p:nvPr/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GitHub Issue called “Fix broken button” and attach it to your new project.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5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daily scrum?</a:t>
            </a:r>
            <a:endParaRPr/>
          </a:p>
        </p:txBody>
      </p:sp>
      <p:sp>
        <p:nvSpPr>
          <p:cNvPr id="2494" name="Google Shape;2494;p1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5" name="Google Shape;2495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 Meetings</a:t>
            </a:r>
            <a:endParaRPr/>
          </a:p>
        </p:txBody>
      </p:sp>
      <p:sp>
        <p:nvSpPr>
          <p:cNvPr id="2501" name="Google Shape;2501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2" name="Google Shape;250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275" y="1513850"/>
            <a:ext cx="4908341" cy="33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58"/>
          <p:cNvSpPr/>
          <p:nvPr/>
        </p:nvSpPr>
        <p:spPr>
          <a:xfrm>
            <a:off x="1352550" y="780625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4" name="Google Shape;2504;p158"/>
          <p:cNvGrpSpPr/>
          <p:nvPr/>
        </p:nvGrpSpPr>
        <p:grpSpPr>
          <a:xfrm>
            <a:off x="457200" y="780625"/>
            <a:ext cx="776900" cy="486300"/>
            <a:chOff x="457200" y="1466425"/>
            <a:chExt cx="776900" cy="486300"/>
          </a:xfrm>
        </p:grpSpPr>
        <p:sp>
          <p:nvSpPr>
            <p:cNvPr id="2505" name="Google Shape;2505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6" name="Google Shape;2506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7" name="Google Shape;2507;p158"/>
          <p:cNvSpPr txBox="1"/>
          <p:nvPr>
            <p:ph idx="1" type="subTitle"/>
          </p:nvPr>
        </p:nvSpPr>
        <p:spPr>
          <a:xfrm>
            <a:off x="-12150" y="817450"/>
            <a:ext cx="54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accomplished?</a:t>
            </a:r>
            <a:endParaRPr/>
          </a:p>
        </p:txBody>
      </p:sp>
      <p:sp>
        <p:nvSpPr>
          <p:cNvPr id="2508" name="Google Shape;2508;p158"/>
          <p:cNvSpPr/>
          <p:nvPr/>
        </p:nvSpPr>
        <p:spPr>
          <a:xfrm>
            <a:off x="1352550" y="1371700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9" name="Google Shape;2509;p158"/>
          <p:cNvGrpSpPr/>
          <p:nvPr/>
        </p:nvGrpSpPr>
        <p:grpSpPr>
          <a:xfrm>
            <a:off x="457200" y="1371700"/>
            <a:ext cx="776900" cy="486300"/>
            <a:chOff x="457200" y="1466425"/>
            <a:chExt cx="776900" cy="486300"/>
          </a:xfrm>
        </p:grpSpPr>
        <p:sp>
          <p:nvSpPr>
            <p:cNvPr id="2510" name="Google Shape;2510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1" name="Google Shape;2511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2" name="Google Shape;2512;p158"/>
          <p:cNvSpPr/>
          <p:nvPr/>
        </p:nvSpPr>
        <p:spPr>
          <a:xfrm>
            <a:off x="1352550" y="1962775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3" name="Google Shape;2513;p158"/>
          <p:cNvGrpSpPr/>
          <p:nvPr/>
        </p:nvGrpSpPr>
        <p:grpSpPr>
          <a:xfrm>
            <a:off x="457200" y="1962775"/>
            <a:ext cx="776900" cy="486300"/>
            <a:chOff x="457200" y="1466425"/>
            <a:chExt cx="776900" cy="486300"/>
          </a:xfrm>
        </p:grpSpPr>
        <p:sp>
          <p:nvSpPr>
            <p:cNvPr id="2514" name="Google Shape;2514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5" name="Google Shape;2515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6" name="Google Shape;2516;p158"/>
          <p:cNvSpPr txBox="1"/>
          <p:nvPr>
            <p:ph idx="2" type="subTitle"/>
          </p:nvPr>
        </p:nvSpPr>
        <p:spPr>
          <a:xfrm>
            <a:off x="-12075" y="1391650"/>
            <a:ext cx="551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your goals?</a:t>
            </a:r>
            <a:endParaRPr/>
          </a:p>
        </p:txBody>
      </p:sp>
      <p:sp>
        <p:nvSpPr>
          <p:cNvPr id="2517" name="Google Shape;2517;p158"/>
          <p:cNvSpPr txBox="1"/>
          <p:nvPr>
            <p:ph idx="3" type="subTitle"/>
          </p:nvPr>
        </p:nvSpPr>
        <p:spPr>
          <a:xfrm>
            <a:off x="-12075" y="1982725"/>
            <a:ext cx="596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any obstacles to achieving your goals?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523" name="Google Shape;2523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24" name="Google Shape;2524;p159"/>
          <p:cNvGraphicFramePr/>
          <p:nvPr/>
        </p:nvGraphicFramePr>
        <p:xfrm>
          <a:off x="485075" y="72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{4B59C90A-D0B0-4A88-AC16-46BDE600B0D8}</a:tableStyleId>
              </a:tblPr>
              <a:tblGrid>
                <a:gridCol w="4140725"/>
                <a:gridCol w="4140725"/>
              </a:tblGrid>
              <a:tr h="41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D9D9D9"/>
                    </a:solidFill>
                  </a:tcPr>
                </a:tc>
              </a:tr>
              <a:tr h="690425">
                <a:tc>
                  <a:txBody>
                    <a:bodyPr/>
                    <a:lstStyle/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 into groups.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a user story.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wireframe.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user flow diagram.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Submit project proposal for approval.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Dive in to project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development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  <a:tr h="378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4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595959"/>
                    </a:solidFill>
                  </a:tcPr>
                </a:tc>
              </a:tr>
              <a:tr h="46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development.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5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242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6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000000"/>
                    </a:solidFill>
                  </a:tcPr>
                </a:tc>
              </a:tr>
              <a:tr h="690425">
                <a:tc>
                  <a:txBody>
                    <a:bodyPr/>
                    <a:lstStyle/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development.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Prepare for presentations.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presentations!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</a:tbl>
          </a:graphicData>
        </a:graphic>
      </p:graphicFrame>
      <p:pic>
        <p:nvPicPr>
          <p:cNvPr id="2525" name="Google Shape;25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350" y="4108400"/>
            <a:ext cx="575275" cy="6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0" name="Google Shape;253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-14"/>
            <a:ext cx="9144000" cy="514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Professional</a:t>
            </a:r>
            <a:endParaRPr/>
          </a:p>
        </p:txBody>
      </p:sp>
      <p:sp>
        <p:nvSpPr>
          <p:cNvPr id="2532" name="Google Shape;2532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are portfolio pieces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Use Project Week as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 opportunity to push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yourself and prove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you know.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33" name="Google Shape;2533;p160"/>
          <p:cNvCxnSpPr/>
          <p:nvPr/>
        </p:nvCxnSpPr>
        <p:spPr>
          <a:xfrm>
            <a:off x="274375" y="640080"/>
            <a:ext cx="671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r>
              <a:rPr lang="en">
                <a:solidFill>
                  <a:schemeClr val="dk1"/>
                </a:solidFill>
              </a:rPr>
              <a:t> Requirements</a:t>
            </a:r>
            <a:endParaRPr/>
          </a:p>
        </p:txBody>
      </p:sp>
      <p:sp>
        <p:nvSpPr>
          <p:cNvPr id="2539" name="Google Shape;2539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16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be d</a:t>
            </a:r>
            <a:r>
              <a:rPr lang="en">
                <a:solidFill>
                  <a:schemeClr val="dk1"/>
                </a:solidFill>
              </a:rPr>
              <a:t>eployed to GitHub Pages</a:t>
            </a:r>
            <a:endParaRPr/>
          </a:p>
        </p:txBody>
      </p:sp>
      <p:sp>
        <p:nvSpPr>
          <p:cNvPr id="2542" name="Google Shape;2542;p16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Must be interactive (i.e: accept and respond to user input)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16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meet good quality coding standards (indentation, scoping, naming, etc.)</a:t>
            </a:r>
            <a:endParaRPr/>
          </a:p>
        </p:txBody>
      </p:sp>
      <p:sp>
        <p:nvSpPr>
          <p:cNvPr id="2544" name="Google Shape;2544;p16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NOT use alerts, confirms, or prompts (look into </a:t>
            </a:r>
            <a:r>
              <a:rPr i="1" lang="en">
                <a:solidFill>
                  <a:schemeClr val="dk1"/>
                </a:solidFill>
              </a:rPr>
              <a:t>modals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2545" name="Google Shape;2545;p16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at least one new third-party API</a:t>
            </a:r>
            <a:endParaRPr/>
          </a:p>
        </p:txBody>
      </p:sp>
      <p:sp>
        <p:nvSpPr>
          <p:cNvPr id="2546" name="Google Shape;2546;p16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have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 polished, mobile-first UI</a:t>
            </a:r>
            <a:endParaRPr/>
          </a:p>
        </p:txBody>
      </p:sp>
      <p:sp>
        <p:nvSpPr>
          <p:cNvPr id="2547" name="Google Shape;2547;p16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at least two server-side APIs</a:t>
            </a:r>
            <a:endParaRPr/>
          </a:p>
        </p:txBody>
      </p:sp>
      <p:sp>
        <p:nvSpPr>
          <p:cNvPr id="2548" name="Google Shape;2548;p16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 CSS framework </a:t>
            </a:r>
            <a:r>
              <a:rPr i="1" lang="en">
                <a:solidFill>
                  <a:schemeClr val="dk1"/>
                </a:solidFill>
              </a:rPr>
              <a:t>other than</a:t>
            </a:r>
            <a:r>
              <a:rPr lang="en">
                <a:solidFill>
                  <a:schemeClr val="dk1"/>
                </a:solidFill>
              </a:rPr>
              <a:t> Bootstrap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2554" name="Google Shape;2554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will be responsible for preparing a formal, 10-minute presentation that covers the following: </a:t>
            </a:r>
            <a:endParaRPr sz="1400"/>
          </a:p>
        </p:txBody>
      </p:sp>
      <p:sp>
        <p:nvSpPr>
          <p:cNvPr id="2555" name="Google Shape;2555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1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Concept: </a:t>
            </a:r>
            <a:r>
              <a:rPr lang="en" sz="1300"/>
              <a:t>What is your user story? What was your motivation for development?</a:t>
            </a:r>
            <a:endParaRPr sz="1300"/>
          </a:p>
        </p:txBody>
      </p:sp>
      <p:sp>
        <p:nvSpPr>
          <p:cNvPr id="2557" name="Google Shape;2557;p1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Elevator pitch: </a:t>
            </a:r>
            <a:r>
              <a:rPr lang="en" sz="1300"/>
              <a:t>a one minute description of your application</a:t>
            </a:r>
            <a:endParaRPr sz="1300"/>
          </a:p>
        </p:txBody>
      </p:sp>
      <p:sp>
        <p:nvSpPr>
          <p:cNvPr id="2558" name="Google Shape;2558;p1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Process: </a:t>
            </a:r>
            <a:r>
              <a:rPr lang="en" sz="1300"/>
              <a:t>What were the technologies used? How were tasks and roles broken down and assigned? What challenges did you encounter? What were your successes?</a:t>
            </a:r>
            <a:endParaRPr sz="1300"/>
          </a:p>
        </p:txBody>
      </p:sp>
      <p:sp>
        <p:nvSpPr>
          <p:cNvPr id="2559" name="Google Shape;2559;p1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Demo: </a:t>
            </a:r>
            <a:r>
              <a:rPr lang="en" sz="1300"/>
              <a:t>Show your stuff!</a:t>
            </a:r>
            <a:endParaRPr sz="1300"/>
          </a:p>
        </p:txBody>
      </p:sp>
      <p:sp>
        <p:nvSpPr>
          <p:cNvPr id="2560" name="Google Shape;2560;p1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Directions for Future Development</a:t>
            </a:r>
            <a:endParaRPr sz="1300"/>
          </a:p>
        </p:txBody>
      </p:sp>
      <p:sp>
        <p:nvSpPr>
          <p:cNvPr id="2561" name="Google Shape;2561;p1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Links to to the deployed application and the GitHub repository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carefully plan a project?</a:t>
            </a:r>
            <a:endParaRPr/>
          </a:p>
        </p:txBody>
      </p:sp>
      <p:sp>
        <p:nvSpPr>
          <p:cNvPr id="2093" name="Google Shape;2093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4" name="Google Shape;2094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Metrics</a:t>
            </a:r>
            <a:endParaRPr/>
          </a:p>
        </p:txBody>
      </p:sp>
      <p:sp>
        <p:nvSpPr>
          <p:cNvPr id="2567" name="Google Shape;2567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2568" name="Google Shape;2568;p16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2569" name="Google Shape;2569;p16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2570" name="Google Shape;2570;p16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2571" name="Google Shape;2571;p16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2572" name="Google Shape;2572;p16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 Suggestions</a:t>
            </a:r>
            <a:endParaRPr/>
          </a:p>
        </p:txBody>
      </p:sp>
      <p:sp>
        <p:nvSpPr>
          <p:cNvPr id="2578" name="Google Shape;2578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Stick to APIs that do all of the following:</a:t>
            </a:r>
            <a:endParaRPr/>
          </a:p>
        </p:txBody>
      </p:sp>
      <p:sp>
        <p:nvSpPr>
          <p:cNvPr id="2579" name="Google Shape;2579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6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Allow cross-origin resource sharing (CORS)</a:t>
            </a:r>
            <a:endParaRPr/>
          </a:p>
        </p:txBody>
      </p:sp>
      <p:sp>
        <p:nvSpPr>
          <p:cNvPr id="2581" name="Google Shape;2581;p16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 simple or no authentication</a:t>
            </a:r>
            <a:endParaRPr/>
          </a:p>
        </p:txBody>
      </p:sp>
      <p:sp>
        <p:nvSpPr>
          <p:cNvPr id="2582" name="Google Shape;2582;p16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</a:t>
            </a:r>
            <a:r>
              <a:rPr lang="en" sz="1600">
                <a:solidFill>
                  <a:schemeClr val="dk1"/>
                </a:solidFill>
              </a:rPr>
              <a:t>eturn</a:t>
            </a:r>
            <a:r>
              <a:rPr lang="en" sz="1600">
                <a:solidFill>
                  <a:schemeClr val="dk1"/>
                </a:solidFill>
              </a:rPr>
              <a:t> a JSON response</a:t>
            </a:r>
            <a:endParaRPr/>
          </a:p>
        </p:txBody>
      </p:sp>
      <p:sp>
        <p:nvSpPr>
          <p:cNvPr id="2583" name="Google Shape;2583;p16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Are well documented</a:t>
            </a:r>
            <a:endParaRPr/>
          </a:p>
        </p:txBody>
      </p:sp>
      <p:sp>
        <p:nvSpPr>
          <p:cNvPr id="2584" name="Google Shape;2584;p16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a list of free APIs 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Project Checklist</a:t>
            </a:r>
            <a:endParaRPr/>
          </a:p>
        </p:txBody>
      </p:sp>
      <p:sp>
        <p:nvSpPr>
          <p:cNvPr id="2590" name="Google Shape;2590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short (1 page) proposal that contains the following: </a:t>
            </a:r>
            <a:endParaRPr/>
          </a:p>
        </p:txBody>
      </p:sp>
      <p:sp>
        <p:nvSpPr>
          <p:cNvPr id="2591" name="Google Shape;2591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6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title </a:t>
            </a:r>
            <a:endParaRPr/>
          </a:p>
        </p:txBody>
      </p:sp>
      <p:sp>
        <p:nvSpPr>
          <p:cNvPr id="2593" name="Google Shape;2593;p16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description</a:t>
            </a:r>
            <a:endParaRPr/>
          </a:p>
        </p:txBody>
      </p:sp>
      <p:sp>
        <p:nvSpPr>
          <p:cNvPr id="2594" name="Google Shape;2594;p16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story</a:t>
            </a:r>
            <a:endParaRPr/>
          </a:p>
        </p:txBody>
      </p:sp>
      <p:sp>
        <p:nvSpPr>
          <p:cNvPr id="2595" name="Google Shape;2595;p16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Wireframe or sketch of the design</a:t>
            </a:r>
            <a:endParaRPr/>
          </a:p>
        </p:txBody>
      </p:sp>
      <p:sp>
        <p:nvSpPr>
          <p:cNvPr id="2596" name="Google Shape;2596;p16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APIs to be used</a:t>
            </a:r>
            <a:endParaRPr/>
          </a:p>
        </p:txBody>
      </p:sp>
      <p:sp>
        <p:nvSpPr>
          <p:cNvPr id="2597" name="Google Shape;2597;p16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Rough breakdown of </a:t>
            </a:r>
            <a:r>
              <a:rPr lang="en">
                <a:solidFill>
                  <a:schemeClr val="dk1"/>
                </a:solidFill>
              </a:rPr>
              <a:t>tasks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2100" name="Google Shape;2100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</a:t>
            </a:r>
            <a:endParaRPr/>
          </a:p>
        </p:txBody>
      </p:sp>
      <p:sp>
        <p:nvSpPr>
          <p:cNvPr id="2101" name="Google Shape;2101;p128"/>
          <p:cNvSpPr txBox="1"/>
          <p:nvPr>
            <p:ph idx="1" type="subTitle"/>
          </p:nvPr>
        </p:nvSpPr>
        <p:spPr>
          <a:xfrm>
            <a:off x="0" y="675975"/>
            <a:ext cx="4163400" cy="386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practice of initiating, planning, executing, controlling, and closing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work</a:t>
            </a:r>
            <a:r>
              <a:rPr lang="en"/>
              <a:t> of a </a:t>
            </a:r>
            <a:r>
              <a:rPr lang="en" u="sng">
                <a:solidFill>
                  <a:schemeClr val="hlink"/>
                </a:solidFill>
                <a:hlinkClick r:id="rId5"/>
              </a:rPr>
              <a:t>team</a:t>
            </a:r>
            <a:r>
              <a:rPr lang="en"/>
              <a:t> to achieve specific goals and meet specific success criteria at the specified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primary challenge of project management is to achieve all of the project goals within the given constraints.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2" name="Google Shape;2102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50" y="302925"/>
            <a:ext cx="4845074" cy="48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29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definition of </a:t>
            </a:r>
            <a:r>
              <a:rPr i="1" lang="en"/>
              <a:t>agile</a:t>
            </a:r>
            <a:r>
              <a:rPr lang="en"/>
              <a:t>?</a:t>
            </a:r>
            <a:endParaRPr/>
          </a:p>
        </p:txBody>
      </p:sp>
      <p:sp>
        <p:nvSpPr>
          <p:cNvPr id="2108" name="Google Shape;2108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9" name="Google Shape;2109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[ aj-uhl, -ahyl 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5" name="Google Shape;2115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dictionary.com</a:t>
            </a:r>
            <a:endParaRPr/>
          </a:p>
        </p:txBody>
      </p:sp>
      <p:sp>
        <p:nvSpPr>
          <p:cNvPr id="2117" name="Google Shape;2117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8" name="Google Shape;2118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19" name="Google Shape;2119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0" name="Google Shape;2120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1" name="Google Shape;2121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22" name="Google Shape;2122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3" name="Google Shape;2123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25" name="Google Shape;212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6" name="Google Shape;2126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7" name="Google Shape;2127;p130"/>
          <p:cNvSpPr txBox="1"/>
          <p:nvPr>
            <p:ph idx="1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uick and well-coordinated in movement; lithe: an agile leap.</a:t>
            </a:r>
            <a:endParaRPr/>
          </a:p>
        </p:txBody>
      </p:sp>
      <p:sp>
        <p:nvSpPr>
          <p:cNvPr id="2128" name="Google Shape;2128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130"/>
          <p:cNvSpPr txBox="1"/>
          <p:nvPr>
            <p:ph idx="2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ctive; lively: an agile person.</a:t>
            </a:r>
            <a:endParaRPr/>
          </a:p>
        </p:txBody>
      </p:sp>
      <p:sp>
        <p:nvSpPr>
          <p:cNvPr id="2131" name="Google Shape;2131;p130"/>
          <p:cNvSpPr txBox="1"/>
          <p:nvPr>
            <p:ph idx="3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arked by an ability to think quickly; mentally acute or aware: She's 95 and still very agile.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31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software development?</a:t>
            </a:r>
            <a:endParaRPr/>
          </a:p>
        </p:txBody>
      </p:sp>
      <p:sp>
        <p:nvSpPr>
          <p:cNvPr id="2137" name="Google Shape;2137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8" name="Google Shape;213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software development is an iterative approach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software development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6" name="Google Shape;2146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95" y="1282225"/>
            <a:ext cx="7262410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